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6"/>
  </p:notesMasterIdLst>
  <p:handoutMasterIdLst>
    <p:handoutMasterId r:id="rId17"/>
  </p:handoutMasterIdLst>
  <p:sldIdLst>
    <p:sldId id="257" r:id="rId2"/>
    <p:sldId id="286" r:id="rId3"/>
    <p:sldId id="298" r:id="rId4"/>
    <p:sldId id="287" r:id="rId5"/>
    <p:sldId id="290" r:id="rId6"/>
    <p:sldId id="296" r:id="rId7"/>
    <p:sldId id="297" r:id="rId8"/>
    <p:sldId id="289" r:id="rId9"/>
    <p:sldId id="293" r:id="rId10"/>
    <p:sldId id="295" r:id="rId11"/>
    <p:sldId id="292" r:id="rId12"/>
    <p:sldId id="300" r:id="rId13"/>
    <p:sldId id="291" r:id="rId14"/>
    <p:sldId id="301" r:id="rId1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5" tIns="48322" rIns="96645" bIns="4832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5" tIns="48322" rIns="96645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1/26/2020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5" tIns="48322" rIns="96645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5" tIns="48322" rIns="96645" bIns="48322" rtlCol="0" anchor="b"/>
          <a:lstStyle>
            <a:lvl1pPr algn="r">
              <a:defRPr sz="1200"/>
            </a:lvl1pPr>
          </a:lstStyle>
          <a:p>
            <a:fld id="{E6B5E2A6-ACF3-42DA-A776-0D7351518F5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265" cy="481361"/>
          </a:xfrm>
          <a:prstGeom prst="rect">
            <a:avLst/>
          </a:prstGeom>
        </p:spPr>
        <p:txBody>
          <a:bodyPr vert="horz" lIns="93968" tIns="46984" rIns="93968" bIns="469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298" y="0"/>
            <a:ext cx="3169265" cy="481361"/>
          </a:xfrm>
          <a:prstGeom prst="rect">
            <a:avLst/>
          </a:prstGeom>
        </p:spPr>
        <p:txBody>
          <a:bodyPr vert="horz" lIns="93968" tIns="46984" rIns="93968" bIns="46984" rtlCol="0"/>
          <a:lstStyle>
            <a:lvl1pPr algn="r">
              <a:defRPr sz="1200"/>
            </a:lvl1pPr>
          </a:lstStyle>
          <a:p>
            <a:r>
              <a:rPr lang="en-US"/>
              <a:t>1/26/2020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68" tIns="46984" rIns="93968" bIns="469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5" y="4620091"/>
            <a:ext cx="5853471" cy="3780960"/>
          </a:xfrm>
          <a:prstGeom prst="rect">
            <a:avLst/>
          </a:prstGeom>
        </p:spPr>
        <p:txBody>
          <a:bodyPr vert="horz" lIns="93968" tIns="46984" rIns="93968" bIns="469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839"/>
            <a:ext cx="3169265" cy="481361"/>
          </a:xfrm>
          <a:prstGeom prst="rect">
            <a:avLst/>
          </a:prstGeom>
        </p:spPr>
        <p:txBody>
          <a:bodyPr vert="horz" lIns="93968" tIns="46984" rIns="93968" bIns="4698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298" y="9119839"/>
            <a:ext cx="3169265" cy="481361"/>
          </a:xfrm>
          <a:prstGeom prst="rect">
            <a:avLst/>
          </a:prstGeom>
        </p:spPr>
        <p:txBody>
          <a:bodyPr vert="horz" lIns="93968" tIns="46984" rIns="93968" bIns="46984" rtlCol="0" anchor="b"/>
          <a:lstStyle>
            <a:lvl1pPr algn="r">
              <a:defRPr sz="1200"/>
            </a:lvl1pPr>
          </a:lstStyle>
          <a:p>
            <a:fld id="{16E78369-58C8-48F0-831D-265C4FCD5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569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CDD6CF2D-69EF-41D7-A138-A8EE2EBD1A4A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514568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5A4F5-ECB0-4482-A163-175126ADECD4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318815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CA062C01-7ADD-4E42-91A4-16D3DFBD08D6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211261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E921A874-E105-4FC3-9935-F5A0C4C667DC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4218286"/>
      </p:ext>
    </p:extLst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DDB8423-8388-483F-974E-99B6DE5069F6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205473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1F58-60CE-4624-8A21-6AFEE0AD930D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67767"/>
      </p:ext>
    </p:extLst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AA4F-53A4-4EF6-96E7-CE29C70D6E45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72533"/>
      </p:ext>
    </p:extLst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88EA-6DFE-46AA-AFC3-42A69205F3C4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925836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E326C14-DA16-43EF-9FD6-13CFA2606392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540436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6462F-B17F-46A9-8B71-B020069B745F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21254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FC9DFB2-A79B-4CE2-8A47-3F0D29517267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683772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53795-5CDA-4097-BEA8-18931FE1985C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827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C613-EBC1-4B02-814D-7E18AABAE585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657734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7099-92CF-4122-A23D-08957B3BD07D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08568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983D-D786-4837-87F8-EFE11D63313A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64401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1A610-80B8-4C01-9E1E-2C651B04C74D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055724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A633-3C9A-41C6-AAEC-C51AA6EF5131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86858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88B91-D0CA-4E5B-9BD8-D63D7BF9AA15}" type="datetime1">
              <a:rPr lang="en-US" smtClean="0">
                <a:solidFill>
                  <a:srgbClr val="FFFFFF"/>
                </a:solidFill>
              </a:rPr>
              <a:t>2/8/2020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658CE-BC60-4A68-86A7-23F74A96EACA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02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</p:sldLayoutIdLst>
  <p:transition spd="slow">
    <p:fade thruBlk="1"/>
  </p:transition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0874"/>
            <a:ext cx="8382000" cy="1754326"/>
          </a:xfrm>
        </p:spPr>
        <p:txBody>
          <a:bodyPr>
            <a:spAutoFit/>
          </a:bodyPr>
          <a:lstStyle/>
          <a:p>
            <a:r>
              <a:rPr lang="en-US" dirty="0"/>
              <a:t>Preaching To Those LOST IN THIS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8229600" cy="590931"/>
          </a:xfrm>
        </p:spPr>
        <p:txBody>
          <a:bodyPr>
            <a:spAutoFit/>
          </a:bodyPr>
          <a:lstStyle/>
          <a:p>
            <a:r>
              <a:rPr lang="en-US" sz="3600" dirty="0"/>
              <a:t>2 Corinthians 4:1- 4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29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Must View </a:t>
            </a:r>
            <a:r>
              <a:rPr lang="en-US" b="1" dirty="0"/>
              <a:t>The Gospel </a:t>
            </a:r>
            <a:r>
              <a:rPr lang="en-US" dirty="0"/>
              <a:t>As </a:t>
            </a:r>
            <a:br>
              <a:rPr lang="en-US" dirty="0"/>
            </a:br>
            <a:r>
              <a:rPr lang="en-US" dirty="0"/>
              <a:t>The Message Of Salvation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191500" cy="2308324"/>
          </a:xfrm>
          <a:solidFill>
            <a:schemeClr val="bg1"/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Paul’s Sermon in Antioch of Pisidia. Acts 13:16-41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Paul’s sermon on Mars Hill.</a:t>
            </a:r>
            <a:br>
              <a:rPr lang="en-US" sz="3600" dirty="0"/>
            </a:br>
            <a:r>
              <a:rPr lang="en-US" sz="3600" dirty="0"/>
              <a:t>Acts 17:22-31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29" y="476934"/>
            <a:ext cx="8229600" cy="646331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The Gospel </a:t>
            </a:r>
            <a:r>
              <a:rPr lang="en-US" b="1" dirty="0"/>
              <a:t>Changes Lives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91500" cy="3468642"/>
          </a:xfrm>
          <a:solidFill>
            <a:schemeClr val="bg1"/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The ignorant. Acts 2:23; 3:17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Saul of Tarsus. Acts 8:3; 9:1-2; 26:6; </a:t>
            </a:r>
            <a:br>
              <a:rPr lang="en-US" sz="3600" dirty="0"/>
            </a:br>
            <a:r>
              <a:rPr lang="en-US" sz="3600" dirty="0"/>
              <a:t>1 Timothy 1:12ff; Philippians 3:3ff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Corinthians. Acts 18:8;</a:t>
            </a:r>
            <a:br>
              <a:rPr lang="en-US" sz="3600" dirty="0"/>
            </a:br>
            <a:r>
              <a:rPr lang="en-US" sz="3600" dirty="0"/>
              <a:t>1 Corinthians 6:9ff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Ephesians. Acts 19:18-20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29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The God Of This World …</a:t>
            </a:r>
            <a:br>
              <a:rPr lang="en-US" dirty="0"/>
            </a:br>
            <a:r>
              <a:rPr lang="en-US" dirty="0"/>
              <a:t>2 Corinthians 4:3-4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4776" y="1828800"/>
            <a:ext cx="8382000" cy="1844608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3600" dirty="0"/>
              <a:t>Blinds the minds of the unbelieving.</a:t>
            </a:r>
          </a:p>
          <a:p>
            <a:r>
              <a:rPr lang="en-US" sz="3600" dirty="0"/>
              <a:t>Hides the light of the gospel.</a:t>
            </a:r>
          </a:p>
          <a:p>
            <a:r>
              <a:rPr lang="en-US" sz="3600" dirty="0"/>
              <a:t>Causes people to perish.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What Is My Responsibility </a:t>
            </a:r>
            <a:br>
              <a:rPr lang="en-US" dirty="0"/>
            </a:br>
            <a:r>
              <a:rPr lang="en-US" dirty="0"/>
              <a:t>To The Lost?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91500" cy="3970318"/>
          </a:xfrm>
          <a:noFill/>
        </p:spPr>
        <p:txBody>
          <a:bodyPr>
            <a:spAutoFit/>
          </a:bodyPr>
          <a:lstStyle/>
          <a:p>
            <a:pPr marL="515938" indent="-5159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/>
              <a:t>1. Those who have never heard the truth. </a:t>
            </a:r>
            <a:r>
              <a:rPr lang="en-US" sz="3600" i="1" dirty="0"/>
              <a:t>“</a:t>
            </a:r>
            <a:r>
              <a:rPr lang="en-US" sz="3600" b="1" i="1" dirty="0"/>
              <a:t>Go preach</a:t>
            </a:r>
            <a:r>
              <a:rPr lang="en-US" sz="3600" i="1" dirty="0"/>
              <a:t> …”</a:t>
            </a:r>
          </a:p>
          <a:p>
            <a:pPr marL="515938" indent="-5159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/>
              <a:t>2. Those who have heard it and not obeyed. </a:t>
            </a:r>
            <a:r>
              <a:rPr lang="en-US" sz="3600" i="1" dirty="0"/>
              <a:t>“</a:t>
            </a:r>
            <a:r>
              <a:rPr lang="en-US" sz="3600" b="1" i="1" dirty="0"/>
              <a:t>Exhort them</a:t>
            </a:r>
            <a:r>
              <a:rPr lang="en-US" sz="3600" i="1" dirty="0"/>
              <a:t> …”</a:t>
            </a:r>
          </a:p>
          <a:p>
            <a:pPr marL="515938" indent="-5159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/>
              <a:t>3.	Those who have obeyed and then erred from the truth. </a:t>
            </a:r>
            <a:r>
              <a:rPr lang="en-US" sz="3600" i="1" dirty="0"/>
              <a:t>“</a:t>
            </a:r>
            <a:r>
              <a:rPr lang="en-US" sz="3600" b="1" i="1" dirty="0"/>
              <a:t>Restore</a:t>
            </a:r>
            <a:r>
              <a:rPr lang="en-US" sz="3600" i="1" dirty="0"/>
              <a:t> …”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What Is My Responsibility </a:t>
            </a:r>
            <a:br>
              <a:rPr lang="en-US" dirty="0"/>
            </a:br>
            <a:r>
              <a:rPr lang="en-US" dirty="0"/>
              <a:t>To The Lost?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1523999"/>
            <a:ext cx="8839200" cy="5262979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Let us recognize the value of a man’s soul and what it means to be LOST!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/>
              <a:t>Matthew 16:26, </a:t>
            </a:r>
            <a:r>
              <a:rPr lang="en-US" sz="2800" i="1" dirty="0"/>
              <a:t>“</a:t>
            </a:r>
            <a:r>
              <a:rPr lang="en-US" sz="2800" b="1" i="1" dirty="0"/>
              <a:t>For what is a man profited, if he shall gain the whole world, and lose his own soul</a:t>
            </a:r>
            <a:r>
              <a:rPr lang="en-US" sz="2800" i="1" dirty="0"/>
              <a:t>?” KJV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Then let us </a:t>
            </a:r>
            <a:r>
              <a:rPr lang="en-US" sz="3600" i="1" dirty="0"/>
              <a:t>"</a:t>
            </a:r>
            <a:r>
              <a:rPr lang="en-US" sz="3600" b="1" i="1" dirty="0"/>
              <a:t>go forth bearing precious seed</a:t>
            </a:r>
            <a:r>
              <a:rPr lang="en-US" sz="3600" i="1" dirty="0"/>
              <a:t>"</a:t>
            </a:r>
            <a:r>
              <a:rPr lang="en-US" sz="3600" b="1" dirty="0"/>
              <a:t> </a:t>
            </a:r>
            <a:r>
              <a:rPr lang="en-US" sz="3600" dirty="0"/>
              <a:t>knowing that we shall </a:t>
            </a:r>
            <a:r>
              <a:rPr lang="en-US" sz="3600" i="1" dirty="0"/>
              <a:t>"</a:t>
            </a:r>
            <a:r>
              <a:rPr lang="en-US" sz="3600" b="1" i="1" dirty="0"/>
              <a:t>doubtless come again with rejoicing, bringing our sheaves with us</a:t>
            </a:r>
            <a:r>
              <a:rPr lang="en-US" sz="3600" i="1" dirty="0"/>
              <a:t>"</a:t>
            </a:r>
            <a:r>
              <a:rPr lang="en-US" sz="3600" dirty="0"/>
              <a:t> (Psalms 12:6).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76934"/>
            <a:ext cx="8229600" cy="646331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The God Of “This World”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91500" cy="5262979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u="sng" dirty="0"/>
              <a:t>Spiritual dominion where Satan rules</a:t>
            </a:r>
            <a:r>
              <a:rPr lang="en-US" sz="24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2 Corinthians 4:4, </a:t>
            </a:r>
            <a:r>
              <a:rPr lang="en-US" sz="2400" i="1" dirty="0"/>
              <a:t>“in whom the </a:t>
            </a:r>
            <a:r>
              <a:rPr lang="en-US" sz="3200" b="1" i="1" dirty="0"/>
              <a:t>god of this world </a:t>
            </a:r>
            <a:r>
              <a:rPr lang="en-US" sz="2400" i="1" dirty="0"/>
              <a:t>hath blinded the minds of the unbelieving, that the </a:t>
            </a:r>
            <a:r>
              <a:rPr lang="en-US" sz="2400" i="1" u="sng" dirty="0"/>
              <a:t>light of the gospel </a:t>
            </a:r>
            <a:r>
              <a:rPr lang="en-US" sz="2400" i="1" dirty="0"/>
              <a:t>of the glory of Christ, who is the image of God, should not dawn (upon them).”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Ephesians 2:2, </a:t>
            </a:r>
            <a:r>
              <a:rPr lang="en-US" sz="2400" i="1" dirty="0"/>
              <a:t>“wherein ye once walked according to the course of this world, according to the </a:t>
            </a:r>
            <a:r>
              <a:rPr lang="en-US" sz="3200" b="1" i="1" dirty="0"/>
              <a:t>prince of the powers of the air,</a:t>
            </a:r>
            <a:r>
              <a:rPr lang="en-US" sz="2400" i="1" dirty="0"/>
              <a:t> of the spirit that now worketh in the sons of disobedience”</a:t>
            </a:r>
            <a:endParaRPr 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cf. Romans 6:12ff – The world of Satan is a matter of service rather than location.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810722"/>
            <a:ext cx="6377940" cy="1200329"/>
          </a:xfrm>
        </p:spPr>
        <p:txBody>
          <a:bodyPr>
            <a:spAutoFit/>
          </a:bodyPr>
          <a:lstStyle/>
          <a:p>
            <a:r>
              <a:rPr lang="en-US" b="1" baseline="0" dirty="0"/>
              <a:t>Contrast and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2438400"/>
            <a:ext cx="8191500" cy="2862322"/>
          </a:xfrm>
          <a:solidFill>
            <a:schemeClr val="bg1"/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aseline="0" dirty="0"/>
              <a:t>Between Christ and Satan there can be no peace or compromise. </a:t>
            </a:r>
            <a:br>
              <a:rPr lang="en-US" sz="3600" baseline="0" dirty="0"/>
            </a:br>
            <a:r>
              <a:rPr lang="en-US" sz="3600" baseline="0" dirty="0"/>
              <a:t>Matthew 12:30; John 8:44.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aseline="0" dirty="0"/>
              <a:t>There is no middle ground. </a:t>
            </a:r>
            <a:br>
              <a:rPr lang="en-US" sz="3600" baseline="0" dirty="0"/>
            </a:br>
            <a:r>
              <a:rPr lang="en-US" sz="3600" baseline="0" dirty="0"/>
              <a:t>James 4:4; John 15:18-19</a:t>
            </a:r>
            <a:r>
              <a:rPr lang="en-US" sz="3600" dirty="0"/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What Is My Responsibility </a:t>
            </a:r>
            <a:br>
              <a:rPr lang="en-US" dirty="0"/>
            </a:br>
            <a:r>
              <a:rPr lang="en-US" dirty="0"/>
              <a:t>To THOSE LOST IN THE WORLD?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91500" cy="4585871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 dirty="0"/>
              <a:t>“</a:t>
            </a:r>
            <a:r>
              <a:rPr lang="en-US" sz="3600" dirty="0"/>
              <a:t>My”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Individual. Romans 14:12; </a:t>
            </a:r>
            <a:br>
              <a:rPr lang="en-US" sz="3600" dirty="0"/>
            </a:br>
            <a:r>
              <a:rPr lang="en-US" sz="3600" dirty="0"/>
              <a:t>2 Corinthians 5:10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6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“Responsibility” – Matthew 25:14-19; Luke 12:47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“Liable to be called on to answer.” </a:t>
            </a:r>
            <a:r>
              <a:rPr lang="en-US" sz="2000" dirty="0"/>
              <a:t>(Webster)</a:t>
            </a:r>
            <a:endParaRPr lang="en-US" sz="36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The Lost Consists Of Three Categories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9106" y="1524000"/>
            <a:ext cx="8382000" cy="4299639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b="1" u="sng" dirty="0"/>
              <a:t>Those Who Have Never Heard The Gospel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/>
              <a:t>Apostles to go preach. </a:t>
            </a:r>
            <a:br>
              <a:rPr lang="en-US" sz="3400" dirty="0"/>
            </a:br>
            <a:r>
              <a:rPr lang="en-US" sz="3400" dirty="0"/>
              <a:t>Matthew 28:19-20; Mark 16:15-16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400" dirty="0"/>
              <a:t>Scattered disciples preached. </a:t>
            </a:r>
            <a:br>
              <a:rPr lang="en-US" sz="3400" dirty="0"/>
            </a:br>
            <a:r>
              <a:rPr lang="en-US" sz="3400" dirty="0"/>
              <a:t>Acts 8:4; 11:19-20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400" dirty="0"/>
              <a:t>Note: Romans 10:13-17; Ezekiel 3:18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The Lost Consists Of Three Categories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81417" y="1981200"/>
            <a:ext cx="8610600" cy="3108543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400" b="1" u="sng" dirty="0"/>
              <a:t>Those who have heard the gospel but have not obeyed</a:t>
            </a:r>
            <a:r>
              <a:rPr lang="en-US" sz="3400" b="1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	Exhorted obedience. Acts 2:40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	Example of Paul. Acts 7:58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	Timothy to exhort with longsuffering. </a:t>
            </a:r>
            <a:br>
              <a:rPr lang="en-US" sz="3200" dirty="0"/>
            </a:br>
            <a:r>
              <a:rPr lang="en-US" sz="3200" dirty="0"/>
              <a:t>2 Timothy 4:2; cf. 2 Peter 3:9</a:t>
            </a:r>
            <a:endParaRPr lang="en-US" sz="34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The Lost Consists Of Three Categories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91500" cy="5350696"/>
          </a:xfrm>
          <a:noFill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b="1" u="sng" dirty="0"/>
              <a:t>Those who have obeyed and have become unfaithful</a:t>
            </a:r>
            <a:r>
              <a:rPr lang="en-US" sz="3600" b="1" dirty="0"/>
              <a:t>.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</a:pPr>
            <a:r>
              <a:rPr lang="en-US" sz="3400" dirty="0"/>
              <a:t>Returned to the world.</a:t>
            </a:r>
            <a:br>
              <a:rPr lang="en-US" sz="3400" dirty="0"/>
            </a:br>
            <a:r>
              <a:rPr lang="en-US" sz="3400" dirty="0"/>
              <a:t>2 Peter 2:20; Hebrews 6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</a:pPr>
            <a:r>
              <a:rPr lang="en-US" sz="3400" dirty="0"/>
              <a:t>Demas. 2 Timothy 4:10;</a:t>
            </a:r>
            <a:br>
              <a:rPr lang="en-US" sz="3400" dirty="0"/>
            </a:br>
            <a:r>
              <a:rPr lang="en-US" sz="3400" dirty="0"/>
              <a:t>cf. Colossians 4:14; Philemon 24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</a:pPr>
            <a:r>
              <a:rPr lang="en-US" sz="3400" dirty="0"/>
              <a:t>Simon. Acts 8:23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Convert. James 5:19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Restore. Galatians 6:1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Care. 1 Corinthians 12:25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76934"/>
            <a:ext cx="8229600" cy="646331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Must View </a:t>
            </a:r>
            <a:r>
              <a:rPr lang="en-US" b="1" dirty="0"/>
              <a:t>The Lost </a:t>
            </a:r>
            <a:r>
              <a:rPr lang="en-US" dirty="0"/>
              <a:t>As …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91500" cy="3440942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sz="3600" dirty="0"/>
              <a:t>Dead in sin. Ephesians 2:1ff</a:t>
            </a:r>
          </a:p>
          <a:p>
            <a:r>
              <a:rPr lang="en-US" sz="3800" dirty="0"/>
              <a:t>Without hope. Ephesians 2:12</a:t>
            </a:r>
          </a:p>
          <a:p>
            <a:pPr lvl="1"/>
            <a:r>
              <a:rPr lang="en-US" sz="2800" dirty="0"/>
              <a:t>All men are sinners. Romans 3:9, 23</a:t>
            </a:r>
          </a:p>
          <a:p>
            <a:pPr lvl="1"/>
            <a:r>
              <a:rPr lang="en-US" sz="2800" dirty="0"/>
              <a:t> Sin separates from God. Isaiah 59:1-2</a:t>
            </a:r>
          </a:p>
          <a:p>
            <a:pPr marL="796925" lvl="1" indent="-339725"/>
            <a:r>
              <a:rPr lang="en-US" sz="2800" dirty="0"/>
              <a:t>If die in sin – lost. Romans 6:23;</a:t>
            </a:r>
            <a:br>
              <a:rPr lang="en-US" sz="2800" dirty="0"/>
            </a:br>
            <a:r>
              <a:rPr lang="en-US" sz="2800" dirty="0"/>
              <a:t>2 Thessalonians 1:7-9</a:t>
            </a:r>
          </a:p>
          <a:p>
            <a:pPr lvl="1"/>
            <a:r>
              <a:rPr lang="en-US" sz="2800" dirty="0"/>
              <a:t> Reason Jesus came to earth. Luke 19:10</a:t>
            </a:r>
            <a:endParaRPr lang="en-US" sz="36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9936"/>
            <a:ext cx="8229600" cy="1200329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/>
              <a:t>Must View </a:t>
            </a:r>
            <a:r>
              <a:rPr lang="en-US" b="1" dirty="0"/>
              <a:t>The Gospel </a:t>
            </a:r>
            <a:r>
              <a:rPr lang="en-US" dirty="0"/>
              <a:t>As </a:t>
            </a:r>
            <a:br>
              <a:rPr lang="en-US" dirty="0"/>
            </a:br>
            <a:r>
              <a:rPr lang="en-US" dirty="0"/>
              <a:t>The Message Of Salvation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4524315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288925" indent="-288925"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Power unto salvation.</a:t>
            </a:r>
            <a:br>
              <a:rPr lang="en-US" sz="3600" dirty="0"/>
            </a:br>
            <a:r>
              <a:rPr lang="en-US" sz="3600" dirty="0"/>
              <a:t>Romans 1:16-17</a:t>
            </a:r>
          </a:p>
          <a:p>
            <a:pPr marL="288925" indent="-288925"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How we are saved.</a:t>
            </a:r>
            <a:br>
              <a:rPr lang="en-US" sz="3600" dirty="0"/>
            </a:br>
            <a:r>
              <a:rPr lang="en-US" sz="3600" dirty="0"/>
              <a:t>1 Corinthians 15:1-4</a:t>
            </a:r>
          </a:p>
          <a:p>
            <a:pPr marL="288925" indent="-288925"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Peter’s sermons to the Jews – salvation from sin. Acts 2, 3, 4.</a:t>
            </a:r>
          </a:p>
          <a:p>
            <a:pPr marL="288925" indent="-288925">
              <a:lnSpc>
                <a:spcPct val="100000"/>
              </a:lnSpc>
              <a:spcBef>
                <a:spcPts val="0"/>
              </a:spcBef>
            </a:pPr>
            <a:r>
              <a:rPr lang="en-US" sz="3600" dirty="0"/>
              <a:t>Peter’s sermon to Gentiles. </a:t>
            </a:r>
            <a:br>
              <a:rPr lang="en-US" sz="3600" dirty="0"/>
            </a:br>
            <a:r>
              <a:rPr lang="en-US" sz="3600" dirty="0"/>
              <a:t>Acts 10:34-48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2462</TotalTime>
  <Words>697</Words>
  <Application>Microsoft Office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Vapor Trail</vt:lpstr>
      <vt:lpstr>Preaching To Those LOST IN THIS World</vt:lpstr>
      <vt:lpstr>The God Of “This World”</vt:lpstr>
      <vt:lpstr>Contrast and Conflict</vt:lpstr>
      <vt:lpstr>What Is My Responsibility  To THOSE LOST IN THE WORLD?</vt:lpstr>
      <vt:lpstr>The Lost Consists Of Three Categories</vt:lpstr>
      <vt:lpstr>The Lost Consists Of Three Categories</vt:lpstr>
      <vt:lpstr>The Lost Consists Of Three Categories</vt:lpstr>
      <vt:lpstr>Must View The Lost As …</vt:lpstr>
      <vt:lpstr>Must View The Gospel As  The Message Of Salvation</vt:lpstr>
      <vt:lpstr>Must View The Gospel As  The Message Of Salvation</vt:lpstr>
      <vt:lpstr>The Gospel Changes Lives</vt:lpstr>
      <vt:lpstr>The God Of This World … 2 Corinthians 4:3-4</vt:lpstr>
      <vt:lpstr>What Is My Responsibility  To The Lost?</vt:lpstr>
      <vt:lpstr>What Is My Responsibility  To The Lost?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Preaching To Those Lost In This World</dc:title>
  <dc:creator>Micky Galloway</dc:creator>
  <cp:lastModifiedBy>Richard Lidh</cp:lastModifiedBy>
  <cp:revision>47</cp:revision>
  <cp:lastPrinted>2020-02-09T00:55:26Z</cp:lastPrinted>
  <dcterms:created xsi:type="dcterms:W3CDTF">2013-03-23T21:41:38Z</dcterms:created>
  <dcterms:modified xsi:type="dcterms:W3CDTF">2020-02-09T00:55:39Z</dcterms:modified>
</cp:coreProperties>
</file>